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7" autoAdjust="0"/>
    <p:restoredTop sz="94660"/>
  </p:normalViewPr>
  <p:slideViewPr>
    <p:cSldViewPr snapToGrid="0">
      <p:cViewPr varScale="1">
        <p:scale>
          <a:sx n="101" d="100"/>
          <a:sy n="101" d="100"/>
        </p:scale>
        <p:origin x="2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davelevasseur.com/k-dav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amazon.com/dp/B095TR9NYR?psc=1&amp;ref=ppx_yo2_dt_b_product_details" TargetMode="External"/><Relationship Id="rId4" Type="http://schemas.openxmlformats.org/officeDocument/2006/relationships/hyperlink" Target="https://www.amazon.com/dp/B07DB3XWHW?psc=1&amp;ref=ppx_yo2_dt_b_product_detail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Dead-Air Detector</a:t>
            </a:r>
            <a:endParaRPr lang="en-US" dirty="0"/>
          </a:p>
        </p:txBody>
      </p:sp>
      <p:sp>
        <p:nvSpPr>
          <p:cNvPr id="3" name="Subtitle 2"/>
          <p:cNvSpPr>
            <a:spLocks noGrp="1"/>
          </p:cNvSpPr>
          <p:nvPr>
            <p:ph type="subTitle" idx="1"/>
          </p:nvPr>
        </p:nvSpPr>
        <p:spPr/>
        <p:txBody>
          <a:bodyPr/>
          <a:lstStyle/>
          <a:p>
            <a:r>
              <a:rPr lang="en-US" dirty="0" smtClean="0"/>
              <a:t>For streaming radio stations</a:t>
            </a:r>
          </a:p>
          <a:p>
            <a:r>
              <a:rPr lang="en-US" dirty="0" smtClean="0"/>
              <a:t>Dave LeVasseur</a:t>
            </a:r>
            <a:br>
              <a:rPr lang="en-US" dirty="0" smtClean="0"/>
            </a:br>
            <a:r>
              <a:rPr lang="en-US" dirty="0" smtClean="0"/>
              <a:t>25-Feb-2022</a:t>
            </a:r>
            <a:endParaRPr lang="en-US" dirty="0"/>
          </a:p>
        </p:txBody>
      </p:sp>
    </p:spTree>
    <p:extLst>
      <p:ext uri="{BB962C8B-B14F-4D97-AF65-F5344CB8AC3E}">
        <p14:creationId xmlns:p14="http://schemas.microsoft.com/office/powerpoint/2010/main" val="192442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10422" y="142876"/>
            <a:ext cx="7766936" cy="1219200"/>
          </a:xfrm>
        </p:spPr>
        <p:txBody>
          <a:bodyPr>
            <a:normAutofit/>
          </a:bodyPr>
          <a:lstStyle/>
          <a:p>
            <a:pPr algn="l"/>
            <a:r>
              <a:rPr lang="en-US" dirty="0" smtClean="0"/>
              <a:t>After several days of monitoring the lowest recorded temperature was just under 88.5°F which took place briefly one morning when it was cold outside (-13°F) and the ambient room temperature at around 68°F.</a:t>
            </a:r>
            <a:br>
              <a:rPr lang="en-US" dirty="0" smtClean="0"/>
            </a:br>
            <a:r>
              <a:rPr lang="en-US" dirty="0" smtClean="0"/>
              <a:t>I ended up setting a limit of 88°F to avoid false notifications.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22" y="1486143"/>
            <a:ext cx="8647619" cy="3885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Line Callout 2 (No Border) 6"/>
          <p:cNvSpPr/>
          <p:nvPr/>
        </p:nvSpPr>
        <p:spPr>
          <a:xfrm>
            <a:off x="903249" y="5371857"/>
            <a:ext cx="1260087" cy="947853"/>
          </a:xfrm>
          <a:prstGeom prst="callout2">
            <a:avLst>
              <a:gd name="adj1" fmla="val 18750"/>
              <a:gd name="adj2" fmla="val -8333"/>
              <a:gd name="adj3" fmla="val 18750"/>
              <a:gd name="adj4" fmla="val -16667"/>
              <a:gd name="adj5" fmla="val -105147"/>
              <a:gd name="adj6" fmla="val 32945"/>
            </a:avLst>
          </a:pr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Initial power-up</a:t>
            </a:r>
            <a:endParaRPr lang="en-US" dirty="0">
              <a:solidFill>
                <a:schemeClr val="tx1"/>
              </a:solidFill>
            </a:endParaRPr>
          </a:p>
        </p:txBody>
      </p:sp>
      <p:sp>
        <p:nvSpPr>
          <p:cNvPr id="8" name="Line Callout 2 (No Border) 7"/>
          <p:cNvSpPr/>
          <p:nvPr/>
        </p:nvSpPr>
        <p:spPr>
          <a:xfrm>
            <a:off x="3926083" y="5495924"/>
            <a:ext cx="4236610" cy="947853"/>
          </a:xfrm>
          <a:prstGeom prst="callout2">
            <a:avLst>
              <a:gd name="adj1" fmla="val 18750"/>
              <a:gd name="adj2" fmla="val -8333"/>
              <a:gd name="adj3" fmla="val 18750"/>
              <a:gd name="adj4" fmla="val -16667"/>
              <a:gd name="adj5" fmla="val -208677"/>
              <a:gd name="adj6" fmla="val -51126"/>
            </a:avLst>
          </a:pr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Audio unplugged for a few minutes to test notification, then reinserted.  Notification took place approximately 12 minutes when limit was set at 85°F.</a:t>
            </a:r>
            <a:endParaRPr lang="en-US" dirty="0">
              <a:solidFill>
                <a:schemeClr val="tx1"/>
              </a:solidFill>
            </a:endParaRPr>
          </a:p>
        </p:txBody>
      </p:sp>
    </p:spTree>
    <p:extLst>
      <p:ext uri="{BB962C8B-B14F-4D97-AF65-F5344CB8AC3E}">
        <p14:creationId xmlns:p14="http://schemas.microsoft.com/office/powerpoint/2010/main" val="3168164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272" y="1517494"/>
            <a:ext cx="8257143" cy="1838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ubtitle 2"/>
          <p:cNvSpPr>
            <a:spLocks noGrp="1"/>
          </p:cNvSpPr>
          <p:nvPr>
            <p:ph type="subTitle" idx="1"/>
          </p:nvPr>
        </p:nvSpPr>
        <p:spPr>
          <a:xfrm>
            <a:off x="1310422" y="577773"/>
            <a:ext cx="7766936" cy="660012"/>
          </a:xfrm>
        </p:spPr>
        <p:txBody>
          <a:bodyPr>
            <a:normAutofit/>
          </a:bodyPr>
          <a:lstStyle/>
          <a:p>
            <a:pPr algn="l"/>
            <a:r>
              <a:rPr lang="en-US" dirty="0" smtClean="0"/>
              <a:t>Results of test after </a:t>
            </a:r>
            <a:r>
              <a:rPr lang="en-US" dirty="0" smtClean="0"/>
              <a:t>briefly removing the </a:t>
            </a:r>
            <a:r>
              <a:rPr lang="en-US" dirty="0" smtClean="0"/>
              <a:t>signal </a:t>
            </a:r>
            <a:r>
              <a:rPr lang="en-US" dirty="0" smtClean="0"/>
              <a:t>going to the amplifier</a:t>
            </a:r>
            <a:r>
              <a:rPr lang="en-US" dirty="0" smtClean="0"/>
              <a:t>.</a:t>
            </a:r>
            <a:endParaRPr lang="en-US" dirty="0"/>
          </a:p>
        </p:txBody>
      </p:sp>
      <p:sp>
        <p:nvSpPr>
          <p:cNvPr id="8" name="Line Callout 2 (No Border) 7"/>
          <p:cNvSpPr/>
          <p:nvPr/>
        </p:nvSpPr>
        <p:spPr>
          <a:xfrm>
            <a:off x="3457730" y="4614978"/>
            <a:ext cx="5452093" cy="1339773"/>
          </a:xfrm>
          <a:prstGeom prst="callout2">
            <a:avLst>
              <a:gd name="adj1" fmla="val 18750"/>
              <a:gd name="adj2" fmla="val -8333"/>
              <a:gd name="adj3" fmla="val 18750"/>
              <a:gd name="adj4" fmla="val -16667"/>
              <a:gd name="adj5" fmla="val -148750"/>
              <a:gd name="adj6" fmla="val -36650"/>
            </a:avLst>
          </a:pr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Audio was unplugged until notification was received after 5 minutes 52 seconds.  Including the time it takes for the resistors to cool there will be several minutes delay due to the temperature sensor provides readings </a:t>
            </a:r>
            <a:r>
              <a:rPr lang="en-US" dirty="0" smtClean="0">
                <a:solidFill>
                  <a:schemeClr val="tx1"/>
                </a:solidFill>
              </a:rPr>
              <a:t>only every </a:t>
            </a:r>
            <a:r>
              <a:rPr lang="en-US" dirty="0" smtClean="0">
                <a:solidFill>
                  <a:schemeClr val="tx1"/>
                </a:solidFill>
              </a:rPr>
              <a:t>few minutes.</a:t>
            </a:r>
            <a:endParaRPr lang="en-US" dirty="0">
              <a:solidFill>
                <a:schemeClr val="tx1"/>
              </a:solidFill>
            </a:endParaRPr>
          </a:p>
        </p:txBody>
      </p:sp>
    </p:spTree>
    <p:extLst>
      <p:ext uri="{BB962C8B-B14F-4D97-AF65-F5344CB8AC3E}">
        <p14:creationId xmlns:p14="http://schemas.microsoft.com/office/powerpoint/2010/main" val="2851015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10422" y="577772"/>
            <a:ext cx="7766936" cy="4727653"/>
          </a:xfrm>
        </p:spPr>
        <p:txBody>
          <a:bodyPr>
            <a:normAutofit/>
          </a:bodyPr>
          <a:lstStyle/>
          <a:p>
            <a:pPr algn="l"/>
            <a:r>
              <a:rPr lang="en-US" dirty="0" smtClean="0"/>
              <a:t>I created this Dead Air Detector for simplicity and speed since I </a:t>
            </a:r>
            <a:r>
              <a:rPr lang="en-US" dirty="0" smtClean="0"/>
              <a:t>needed a solution fast due </a:t>
            </a:r>
            <a:r>
              <a:rPr lang="en-US" dirty="0" smtClean="0"/>
              <a:t>to problems I was having with my audio processor software.  </a:t>
            </a:r>
            <a:r>
              <a:rPr lang="en-US" dirty="0" smtClean="0"/>
              <a:t>The detector</a:t>
            </a:r>
            <a:r>
              <a:rPr lang="en-US" dirty="0" smtClean="0"/>
              <a:t> </a:t>
            </a:r>
            <a:r>
              <a:rPr lang="en-US" dirty="0" smtClean="0"/>
              <a:t>has the advantage of not requiring any </a:t>
            </a:r>
            <a:r>
              <a:rPr lang="en-US" dirty="0" smtClean="0"/>
              <a:t>software </a:t>
            </a:r>
            <a:r>
              <a:rPr lang="en-US" dirty="0" smtClean="0"/>
              <a:t>programming </a:t>
            </a:r>
            <a:r>
              <a:rPr lang="en-US" dirty="0" smtClean="0"/>
              <a:t>or difficult-to-build hardware and goes together quickly.  The temperature / leak detector is also left unmodified should I decide to use it for another application someday.  </a:t>
            </a:r>
            <a:r>
              <a:rPr lang="en-US" dirty="0" smtClean="0"/>
              <a:t>But I admit it doesn’t provide immediate notification in the case of </a:t>
            </a:r>
            <a:r>
              <a:rPr lang="en-US" dirty="0" smtClean="0"/>
              <a:t>Dead Air.</a:t>
            </a:r>
          </a:p>
          <a:p>
            <a:pPr algn="l"/>
            <a:r>
              <a:rPr lang="en-US" dirty="0" smtClean="0"/>
              <a:t>Increasing </a:t>
            </a:r>
            <a:r>
              <a:rPr lang="en-US" dirty="0"/>
              <a:t>the power to the resistors and perhaps allowing sensor to be open to the air </a:t>
            </a:r>
            <a:r>
              <a:rPr lang="en-US" dirty="0" smtClean="0"/>
              <a:t>above it </a:t>
            </a:r>
            <a:r>
              <a:rPr lang="en-US" dirty="0"/>
              <a:t>could speed up the notification </a:t>
            </a:r>
            <a:r>
              <a:rPr lang="en-US" dirty="0" smtClean="0"/>
              <a:t>process - but the delay in reporting Dead Air is mostly due to the temperature sensor’s reporting interval between every three to five minutes.  This allows for good battery life but may not provide sufficiently fast notification for some streaming stations.</a:t>
            </a:r>
          </a:p>
          <a:p>
            <a:pPr algn="l"/>
            <a:endParaRPr lang="en-US" dirty="0" smtClean="0"/>
          </a:p>
          <a:p>
            <a:pPr algn="l"/>
            <a:r>
              <a:rPr lang="en-US" dirty="0" smtClean="0"/>
              <a:t>--- Dave, N0DL</a:t>
            </a:r>
            <a:endParaRPr lang="en-US" dirty="0"/>
          </a:p>
        </p:txBody>
      </p:sp>
    </p:spTree>
    <p:extLst>
      <p:ext uri="{BB962C8B-B14F-4D97-AF65-F5344CB8AC3E}">
        <p14:creationId xmlns:p14="http://schemas.microsoft.com/office/powerpoint/2010/main" val="4023284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10422" y="383401"/>
            <a:ext cx="7766936" cy="4798199"/>
          </a:xfrm>
        </p:spPr>
        <p:txBody>
          <a:bodyPr>
            <a:normAutofit/>
          </a:bodyPr>
          <a:lstStyle/>
          <a:p>
            <a:pPr algn="l"/>
            <a:r>
              <a:rPr lang="en-US" dirty="0" smtClean="0"/>
              <a:t>My streaming radio station, </a:t>
            </a:r>
            <a:r>
              <a:rPr lang="en-US" dirty="0" smtClean="0">
                <a:hlinkClick r:id="rId2"/>
              </a:rPr>
              <a:t>K-Dave</a:t>
            </a:r>
            <a:r>
              <a:rPr lang="en-US" dirty="0" smtClean="0"/>
              <a:t> has been operational for quite a few years.</a:t>
            </a:r>
          </a:p>
          <a:p>
            <a:pPr algn="l"/>
            <a:r>
              <a:rPr lang="en-US" dirty="0" smtClean="0"/>
              <a:t>Over that time I have found that something in the audio chain stops for various reasons such as my MP3 player runs out or the audio processing software quits processing audio.</a:t>
            </a:r>
          </a:p>
          <a:p>
            <a:pPr algn="l"/>
            <a:r>
              <a:rPr lang="en-US" dirty="0" smtClean="0"/>
              <a:t>If I’m not actively monitoring the stream I may not notice the “Dead Air” for several hours.  So I </a:t>
            </a:r>
            <a:r>
              <a:rPr lang="en-US" dirty="0" smtClean="0"/>
              <a:t>decided I needed </a:t>
            </a:r>
            <a:r>
              <a:rPr lang="en-US" dirty="0" smtClean="0"/>
              <a:t>to </a:t>
            </a:r>
            <a:r>
              <a:rPr lang="en-US" dirty="0" smtClean="0"/>
              <a:t>quickly create </a:t>
            </a:r>
            <a:r>
              <a:rPr lang="en-US" dirty="0" smtClean="0"/>
              <a:t>a system that would notify me if audio stopped for more than a few minutes.</a:t>
            </a:r>
          </a:p>
          <a:p>
            <a:pPr algn="l"/>
            <a:r>
              <a:rPr lang="en-US" dirty="0" smtClean="0"/>
              <a:t>If you need a system that will provide notification in less than about five minutes’ time this method may not work or will require modification.</a:t>
            </a:r>
            <a:endParaRPr lang="en-US" dirty="0"/>
          </a:p>
        </p:txBody>
      </p:sp>
    </p:spTree>
    <p:extLst>
      <p:ext uri="{BB962C8B-B14F-4D97-AF65-F5344CB8AC3E}">
        <p14:creationId xmlns:p14="http://schemas.microsoft.com/office/powerpoint/2010/main" val="3898184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igbee Aeotec SmartThings Waterleak Sensor — Vesternet"/>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757511" y="2804368"/>
            <a:ext cx="4319847" cy="297099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310422" y="231001"/>
            <a:ext cx="7766936" cy="2645549"/>
          </a:xfrm>
        </p:spPr>
        <p:txBody>
          <a:bodyPr>
            <a:normAutofit/>
          </a:bodyPr>
          <a:lstStyle/>
          <a:p>
            <a:pPr algn="l"/>
            <a:r>
              <a:rPr lang="en-US" dirty="0" smtClean="0"/>
              <a:t>The setup consists of an audio amplifier using two resistors as “loads” in place of the speakers and a temperature/leak detector.  The audio amplifier heats up the resistors as long as audio is present.  The temperature detector senses the heat from the resistors and sends a text when its temperature drops below a given set point if the audio has stopped.</a:t>
            </a:r>
            <a:endParaRPr lang="en-US"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b="-4304"/>
          <a:stretch/>
        </p:blipFill>
        <p:spPr>
          <a:xfrm rot="5400000">
            <a:off x="935225" y="2538678"/>
            <a:ext cx="3618706" cy="2962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90500" y="5903893"/>
            <a:ext cx="6181725" cy="738664"/>
          </a:xfrm>
          <a:prstGeom prst="rect">
            <a:avLst/>
          </a:prstGeom>
          <a:noFill/>
        </p:spPr>
        <p:txBody>
          <a:bodyPr wrap="square" rtlCol="0">
            <a:spAutoFit/>
          </a:bodyPr>
          <a:lstStyle/>
          <a:p>
            <a:r>
              <a:rPr lang="en-US" sz="1400" dirty="0">
                <a:hlinkClick r:id="rId4"/>
              </a:rPr>
              <a:t>Audio Amplifier Board, PM2038 USB Amplifier Audio Module Power </a:t>
            </a:r>
            <a:r>
              <a:rPr lang="en-US" sz="1400" dirty="0" smtClean="0">
                <a:hlinkClick r:id="rId4"/>
              </a:rPr>
              <a:t>Audio </a:t>
            </a:r>
            <a:r>
              <a:rPr lang="en-US" sz="1400" dirty="0">
                <a:hlinkClick r:id="rId4"/>
              </a:rPr>
              <a:t>5W DC 2V-6V for Sound System Speaker </a:t>
            </a:r>
            <a:r>
              <a:rPr lang="en-US" sz="1400" dirty="0" smtClean="0">
                <a:hlinkClick r:id="rId4"/>
              </a:rPr>
              <a:t>DIY</a:t>
            </a:r>
            <a:r>
              <a:rPr lang="en-US" sz="1400" dirty="0"/>
              <a:t/>
            </a:r>
            <a:br>
              <a:rPr lang="en-US" sz="1400" dirty="0"/>
            </a:br>
            <a:r>
              <a:rPr lang="en-US" sz="1400" dirty="0" smtClean="0"/>
              <a:t>Available from Amazon for $6.99 as of February, 2022 (cheaper elsewhere)</a:t>
            </a:r>
            <a:endParaRPr lang="en-US" dirty="0"/>
          </a:p>
        </p:txBody>
      </p:sp>
      <p:sp>
        <p:nvSpPr>
          <p:cNvPr id="5" name="TextBox 4"/>
          <p:cNvSpPr txBox="1"/>
          <p:nvPr/>
        </p:nvSpPr>
        <p:spPr>
          <a:xfrm>
            <a:off x="4676791" y="1812965"/>
            <a:ext cx="4952983" cy="954107"/>
          </a:xfrm>
          <a:prstGeom prst="rect">
            <a:avLst/>
          </a:prstGeom>
          <a:noFill/>
        </p:spPr>
        <p:txBody>
          <a:bodyPr wrap="square" rtlCol="0">
            <a:spAutoFit/>
          </a:bodyPr>
          <a:lstStyle/>
          <a:p>
            <a:r>
              <a:rPr lang="en-US" sz="1400" u="sng" dirty="0" err="1" smtClean="0">
                <a:hlinkClick r:id="rId5"/>
              </a:rPr>
              <a:t>Aeotec</a:t>
            </a:r>
            <a:r>
              <a:rPr lang="en-US" sz="1400" u="sng" dirty="0" smtClean="0">
                <a:hlinkClick r:id="rId5"/>
              </a:rPr>
              <a:t> </a:t>
            </a:r>
            <a:r>
              <a:rPr lang="en-US" sz="1400" u="sng" dirty="0">
                <a:hlinkClick r:id="rId5"/>
              </a:rPr>
              <a:t>SmartThings </a:t>
            </a:r>
            <a:r>
              <a:rPr lang="en-US" sz="1400" u="sng" dirty="0" smtClean="0">
                <a:hlinkClick r:id="rId5"/>
              </a:rPr>
              <a:t>Temperature / Water </a:t>
            </a:r>
            <a:r>
              <a:rPr lang="en-US" sz="1400" u="sng" dirty="0">
                <a:hlinkClick r:id="rId5"/>
              </a:rPr>
              <a:t>Leak Sensor, ZigBee, Battery Powered, Smart Home Hub </a:t>
            </a:r>
            <a:r>
              <a:rPr lang="en-US" sz="1400" u="sng" dirty="0" smtClean="0">
                <a:hlinkClick r:id="rId5"/>
              </a:rPr>
              <a:t>Compatible</a:t>
            </a:r>
            <a:r>
              <a:rPr lang="en-US" sz="1400" u="sng" dirty="0" smtClean="0"/>
              <a:t> </a:t>
            </a:r>
            <a:r>
              <a:rPr lang="en-US" sz="1400" dirty="0" smtClean="0"/>
              <a:t>Available from Amazon and elsewhere between $14 and $36.  SAVE THE BOX IT CAME IN.  We’ll be using it later.</a:t>
            </a:r>
            <a:endParaRPr lang="en-US" sz="1400" dirty="0"/>
          </a:p>
        </p:txBody>
      </p:sp>
      <p:sp>
        <p:nvSpPr>
          <p:cNvPr id="6" name="TextBox 5"/>
          <p:cNvSpPr txBox="1"/>
          <p:nvPr/>
        </p:nvSpPr>
        <p:spPr>
          <a:xfrm>
            <a:off x="7815019" y="2876550"/>
            <a:ext cx="2014781" cy="1569660"/>
          </a:xfrm>
          <a:prstGeom prst="rect">
            <a:avLst/>
          </a:prstGeom>
          <a:noFill/>
        </p:spPr>
        <p:txBody>
          <a:bodyPr wrap="square" rtlCol="0">
            <a:spAutoFit/>
          </a:bodyPr>
          <a:lstStyle/>
          <a:p>
            <a:r>
              <a:rPr lang="en-US" sz="1600" dirty="0" smtClean="0"/>
              <a:t>If you don’t already have one you will also need an </a:t>
            </a:r>
            <a:r>
              <a:rPr lang="en-US" sz="1600" dirty="0" err="1" smtClean="0"/>
              <a:t>Aeotec</a:t>
            </a:r>
            <a:r>
              <a:rPr lang="en-US" sz="1600" dirty="0"/>
              <a:t> </a:t>
            </a:r>
            <a:r>
              <a:rPr lang="en-US" sz="1600" dirty="0" smtClean="0"/>
              <a:t>or SmartThings hub to manage the sensor ($125)</a:t>
            </a:r>
            <a:endParaRPr lang="en-US" sz="1600" dirty="0"/>
          </a:p>
        </p:txBody>
      </p:sp>
    </p:spTree>
    <p:extLst>
      <p:ext uri="{BB962C8B-B14F-4D97-AF65-F5344CB8AC3E}">
        <p14:creationId xmlns:p14="http://schemas.microsoft.com/office/powerpoint/2010/main" val="37180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10422" y="383401"/>
            <a:ext cx="7766936" cy="4798199"/>
          </a:xfrm>
        </p:spPr>
        <p:txBody>
          <a:bodyPr>
            <a:normAutofit/>
          </a:bodyPr>
          <a:lstStyle/>
          <a:p>
            <a:pPr algn="l"/>
            <a:r>
              <a:rPr lang="en-US" dirty="0" smtClean="0"/>
              <a:t>In addition to the </a:t>
            </a:r>
            <a:r>
              <a:rPr lang="en-US" dirty="0" smtClean="0"/>
              <a:t>amplifier, the temperature sensor and a hub </a:t>
            </a:r>
            <a:r>
              <a:rPr lang="en-US" dirty="0" smtClean="0"/>
              <a:t>you’ll need a USB-A to USB-A cable, an audio cable and two ¼W resistors of around 4Ω each.</a:t>
            </a:r>
          </a:p>
          <a:p>
            <a:pPr algn="l"/>
            <a:endParaRPr lang="en-US" dirty="0"/>
          </a:p>
          <a:p>
            <a:pPr algn="l"/>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8188" y="1309687"/>
            <a:ext cx="3260556" cy="2157413"/>
          </a:xfrm>
          <a:prstGeom prst="rect">
            <a:avLst/>
          </a:prstGeom>
        </p:spPr>
      </p:pic>
      <p:sp>
        <p:nvSpPr>
          <p:cNvPr id="4" name="TextBox 3"/>
          <p:cNvSpPr txBox="1"/>
          <p:nvPr/>
        </p:nvSpPr>
        <p:spPr>
          <a:xfrm>
            <a:off x="3998744" y="1309687"/>
            <a:ext cx="5450823" cy="1169551"/>
          </a:xfrm>
          <a:prstGeom prst="rect">
            <a:avLst/>
          </a:prstGeom>
          <a:noFill/>
        </p:spPr>
        <p:txBody>
          <a:bodyPr wrap="square" rtlCol="0">
            <a:spAutoFit/>
          </a:bodyPr>
          <a:lstStyle/>
          <a:p>
            <a:r>
              <a:rPr lang="en-US" sz="1400" dirty="0" smtClean="0"/>
              <a:t>USB-A to USB-A cable.  Available various places such as </a:t>
            </a:r>
            <a:r>
              <a:rPr lang="en-US" sz="1400" dirty="0" err="1" smtClean="0"/>
              <a:t>monoprice</a:t>
            </a:r>
            <a:r>
              <a:rPr lang="en-US" sz="1400" dirty="0" smtClean="0"/>
              <a:t> for around $3.  It will be used only for power so cheap is fine.  This will be used to power the amplifier so buy one long enough to allow you to place the finished sensor, amplifier and box in a suitable location (details later).</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67450" y="2782501"/>
            <a:ext cx="2809908" cy="2124454"/>
          </a:xfrm>
          <a:prstGeom prst="rect">
            <a:avLst/>
          </a:prstGeom>
        </p:spPr>
      </p:pic>
      <p:sp>
        <p:nvSpPr>
          <p:cNvPr id="6" name="TextBox 5"/>
          <p:cNvSpPr txBox="1"/>
          <p:nvPr/>
        </p:nvSpPr>
        <p:spPr>
          <a:xfrm>
            <a:off x="738189" y="3471862"/>
            <a:ext cx="5529262" cy="523220"/>
          </a:xfrm>
          <a:prstGeom prst="rect">
            <a:avLst/>
          </a:prstGeom>
          <a:noFill/>
        </p:spPr>
        <p:txBody>
          <a:bodyPr wrap="square" rtlCol="0">
            <a:spAutoFit/>
          </a:bodyPr>
          <a:lstStyle/>
          <a:p>
            <a:r>
              <a:rPr lang="en-US" sz="1400" dirty="0" smtClean="0"/>
              <a:t>1/8” (3.5mm) stereo audio cable.  Available various places such as </a:t>
            </a:r>
            <a:r>
              <a:rPr lang="en-US" sz="1400" dirty="0" err="1"/>
              <a:t>M</a:t>
            </a:r>
            <a:r>
              <a:rPr lang="en-US" sz="1400" dirty="0" err="1" smtClean="0"/>
              <a:t>onoprice</a:t>
            </a:r>
            <a:r>
              <a:rPr lang="en-US" sz="1400" dirty="0" smtClean="0"/>
              <a:t> for around $2</a:t>
            </a:r>
            <a:r>
              <a:rPr lang="en-US" sz="1400" dirty="0" smtClean="0"/>
              <a:t>.  Choose length as your needs dictate.</a:t>
            </a: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90834" y="4827262"/>
            <a:ext cx="1833563" cy="1315202"/>
          </a:xfrm>
          <a:prstGeom prst="rect">
            <a:avLst/>
          </a:prstGeom>
        </p:spPr>
      </p:pic>
      <p:sp>
        <p:nvSpPr>
          <p:cNvPr id="8" name="TextBox 7"/>
          <p:cNvSpPr txBox="1"/>
          <p:nvPr/>
        </p:nvSpPr>
        <p:spPr>
          <a:xfrm>
            <a:off x="1724025" y="6174224"/>
            <a:ext cx="6057900" cy="523220"/>
          </a:xfrm>
          <a:prstGeom prst="rect">
            <a:avLst/>
          </a:prstGeom>
          <a:noFill/>
        </p:spPr>
        <p:txBody>
          <a:bodyPr wrap="square" rtlCol="0">
            <a:spAutoFit/>
          </a:bodyPr>
          <a:lstStyle/>
          <a:p>
            <a:r>
              <a:rPr lang="en-US" sz="1400" dirty="0" smtClean="0"/>
              <a:t>If your audio is available from a 1/8” (3.5mm) audio jack you may need a “Y” splitter to patch in the Dead Air monitor to your audio chain.</a:t>
            </a:r>
            <a:endParaRPr lang="en-US" dirty="0"/>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2450" y="4284464"/>
            <a:ext cx="1171575" cy="1597602"/>
          </a:xfrm>
          <a:prstGeom prst="rect">
            <a:avLst/>
          </a:prstGeom>
        </p:spPr>
      </p:pic>
      <p:sp>
        <p:nvSpPr>
          <p:cNvPr id="10" name="TextBox 9"/>
          <p:cNvSpPr txBox="1"/>
          <p:nvPr/>
        </p:nvSpPr>
        <p:spPr>
          <a:xfrm>
            <a:off x="1878571" y="4453434"/>
            <a:ext cx="3236354" cy="1384995"/>
          </a:xfrm>
          <a:prstGeom prst="rect">
            <a:avLst/>
          </a:prstGeom>
          <a:noFill/>
        </p:spPr>
        <p:txBody>
          <a:bodyPr wrap="square" rtlCol="0">
            <a:spAutoFit/>
          </a:bodyPr>
          <a:lstStyle/>
          <a:p>
            <a:r>
              <a:rPr lang="en-US" sz="1400" dirty="0" smtClean="0"/>
              <a:t>Two ¼W resistors.  Shown here are two 3.9Ω (ORG-WHT-GOLD) but I ended up using a </a:t>
            </a:r>
            <a:r>
              <a:rPr lang="en-US" sz="1400" dirty="0" smtClean="0"/>
              <a:t>3.3Ω (ORG-ORG-GOLD) </a:t>
            </a:r>
            <a:r>
              <a:rPr lang="en-US" sz="1400" dirty="0" smtClean="0"/>
              <a:t>and a 3.9Ω based on what I had in my junk box.  I would have preferred two 3.3Ω but had only one.</a:t>
            </a:r>
            <a:endParaRPr lang="en-US" dirty="0"/>
          </a:p>
        </p:txBody>
      </p:sp>
    </p:spTree>
    <p:extLst>
      <p:ext uri="{BB962C8B-B14F-4D97-AF65-F5344CB8AC3E}">
        <p14:creationId xmlns:p14="http://schemas.microsoft.com/office/powerpoint/2010/main" val="277632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8250" y="180975"/>
            <a:ext cx="7534275" cy="3038476"/>
          </a:xfrm>
        </p:spPr>
        <p:txBody>
          <a:bodyPr>
            <a:normAutofit lnSpcReduction="10000"/>
          </a:bodyPr>
          <a:lstStyle/>
          <a:p>
            <a:pPr algn="l"/>
            <a:r>
              <a:rPr lang="en-US" dirty="0" smtClean="0"/>
              <a:t>My original idea was to open up the temperature sensor and place the resistors on the board near the IC that does the actual temperature sensing.  This would </a:t>
            </a:r>
            <a:r>
              <a:rPr lang="en-US" dirty="0" smtClean="0"/>
              <a:t>provide fast </a:t>
            </a:r>
            <a:r>
              <a:rPr lang="en-US" dirty="0" smtClean="0"/>
              <a:t>response </a:t>
            </a:r>
            <a:r>
              <a:rPr lang="en-US" dirty="0" smtClean="0"/>
              <a:t>time to Dead Air and </a:t>
            </a:r>
            <a:r>
              <a:rPr lang="en-US" dirty="0" smtClean="0"/>
              <a:t>require less than a hundred </a:t>
            </a:r>
            <a:r>
              <a:rPr lang="en-US" dirty="0" err="1" smtClean="0"/>
              <a:t>milliwatts</a:t>
            </a:r>
            <a:r>
              <a:rPr lang="en-US" dirty="0" smtClean="0"/>
              <a:t> of power from the audio amplifier.  Although the temperature sensor can be opened to replace the battery it seemed very well </a:t>
            </a:r>
            <a:r>
              <a:rPr lang="en-US" dirty="0" smtClean="0"/>
              <a:t>sealed.  I felt I </a:t>
            </a:r>
            <a:r>
              <a:rPr lang="en-US" dirty="0" smtClean="0"/>
              <a:t>would damage it should I try to saw it apart to get to the PC board.  Instead I decided to enclose the sensor and amplifier in the same box the sensor was shipped in.  I used an </a:t>
            </a:r>
            <a:r>
              <a:rPr lang="en-US" dirty="0" err="1" smtClean="0"/>
              <a:t>Exacto</a:t>
            </a:r>
            <a:r>
              <a:rPr lang="en-US" dirty="0" smtClean="0"/>
              <a:t> knife and a drill to put holes in places where the amplifier’s audio, power and volume controls were located.  I cut a long slot directly under the temperature sensor for the resistors.</a:t>
            </a: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8250" y="3374303"/>
            <a:ext cx="3228975" cy="2826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48213" y="3374303"/>
            <a:ext cx="3853196" cy="2619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9244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10422" y="383402"/>
            <a:ext cx="7766936" cy="978673"/>
          </a:xfrm>
        </p:spPr>
        <p:txBody>
          <a:bodyPr>
            <a:normAutofit/>
          </a:bodyPr>
          <a:lstStyle/>
          <a:p>
            <a:pPr algn="l"/>
            <a:r>
              <a:rPr lang="en-US" dirty="0" smtClean="0"/>
              <a:t>Here is the amplifier installed into the cardboard shell that holds the </a:t>
            </a:r>
            <a:r>
              <a:rPr lang="en-US" dirty="0" err="1" smtClean="0"/>
              <a:t>Aeotec</a:t>
            </a:r>
            <a:r>
              <a:rPr lang="en-US" dirty="0" smtClean="0"/>
              <a:t> temperature / leak sensor.  The open hole for the resistors allows heat to reach the sensor more quickly.</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3386" y="1543050"/>
            <a:ext cx="3921485" cy="3133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88214" y="1543050"/>
            <a:ext cx="3705344" cy="4152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5214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5850" y="1905622"/>
            <a:ext cx="4025185" cy="33426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38807" y="1905622"/>
            <a:ext cx="3638551" cy="3318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ubtitle 2"/>
          <p:cNvSpPr>
            <a:spLocks noGrp="1"/>
          </p:cNvSpPr>
          <p:nvPr>
            <p:ph type="subTitle" idx="1"/>
          </p:nvPr>
        </p:nvSpPr>
        <p:spPr>
          <a:xfrm>
            <a:off x="1310422" y="383402"/>
            <a:ext cx="7766936" cy="1397773"/>
          </a:xfrm>
        </p:spPr>
        <p:txBody>
          <a:bodyPr>
            <a:normAutofit fontScale="92500" lnSpcReduction="10000"/>
          </a:bodyPr>
          <a:lstStyle/>
          <a:p>
            <a:pPr algn="l"/>
            <a:r>
              <a:rPr lang="en-US" dirty="0" smtClean="0"/>
              <a:t>The cardboard shell is placed back into the box along with the </a:t>
            </a:r>
            <a:r>
              <a:rPr lang="en-US" dirty="0" err="1" smtClean="0"/>
              <a:t>Aeotec</a:t>
            </a:r>
            <a:r>
              <a:rPr lang="en-US" dirty="0" smtClean="0"/>
              <a:t> sensor.  The mounting hardware for the volume control hold the amplifier in place with the knob pushed onto the volume control’s shaft.</a:t>
            </a:r>
          </a:p>
          <a:p>
            <a:pPr algn="l"/>
            <a:r>
              <a:rPr lang="en-US" dirty="0" smtClean="0"/>
              <a:t>It </a:t>
            </a:r>
            <a:r>
              <a:rPr lang="en-US" dirty="0" smtClean="0"/>
              <a:t>may take a little adjusting to make sure the USB port and audio jack are accessible for their respective cables.</a:t>
            </a:r>
            <a:endParaRPr lang="en-US" dirty="0"/>
          </a:p>
        </p:txBody>
      </p:sp>
    </p:spTree>
    <p:extLst>
      <p:ext uri="{BB962C8B-B14F-4D97-AF65-F5344CB8AC3E}">
        <p14:creationId xmlns:p14="http://schemas.microsoft.com/office/powerpoint/2010/main" val="2300667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25051" y="1661532"/>
            <a:ext cx="6025770" cy="4712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ubtitle 2"/>
          <p:cNvSpPr>
            <a:spLocks noGrp="1"/>
          </p:cNvSpPr>
          <p:nvPr>
            <p:ph type="subTitle" idx="1"/>
          </p:nvPr>
        </p:nvSpPr>
        <p:spPr>
          <a:xfrm>
            <a:off x="1310422" y="142876"/>
            <a:ext cx="7766936" cy="1518656"/>
          </a:xfrm>
        </p:spPr>
        <p:txBody>
          <a:bodyPr>
            <a:normAutofit fontScale="92500"/>
          </a:bodyPr>
          <a:lstStyle/>
          <a:p>
            <a:pPr algn="l"/>
            <a:r>
              <a:rPr lang="en-US" dirty="0" smtClean="0"/>
              <a:t>I placed the Dead Air monitor in a place where its temperature would be less affected by external heat sources such as the PC and baseboard heaters.  I set the volume knob to about 2 o’clock to start and ended up leaving it there.  The typical voltage across the 3.3Ω resistor peaks to around 0.5V which works out to just over 0.076W - well under the 0.25W rating.</a:t>
            </a:r>
            <a:endParaRPr lang="en-US" dirty="0"/>
          </a:p>
        </p:txBody>
      </p:sp>
      <p:sp>
        <p:nvSpPr>
          <p:cNvPr id="6" name="Oval 5"/>
          <p:cNvSpPr/>
          <p:nvPr/>
        </p:nvSpPr>
        <p:spPr>
          <a:xfrm>
            <a:off x="3002466" y="5652739"/>
            <a:ext cx="438150"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65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10422" y="142875"/>
            <a:ext cx="7766936" cy="1804464"/>
          </a:xfrm>
        </p:spPr>
        <p:txBody>
          <a:bodyPr>
            <a:normAutofit/>
          </a:bodyPr>
          <a:lstStyle/>
          <a:p>
            <a:pPr algn="l"/>
            <a:r>
              <a:rPr lang="en-US" dirty="0" smtClean="0"/>
              <a:t>Register the </a:t>
            </a:r>
            <a:r>
              <a:rPr lang="en-US" dirty="0" err="1" smtClean="0"/>
              <a:t>Aeotec</a:t>
            </a:r>
            <a:r>
              <a:rPr lang="en-US" dirty="0" smtClean="0"/>
              <a:t> temperature/leak detector with your Samsung SmartThings hub using the app and the instructions that came with it.  This can be as easy as scanning the 3D code on the sensor.</a:t>
            </a:r>
          </a:p>
          <a:p>
            <a:pPr algn="l"/>
            <a:r>
              <a:rPr lang="en-US" dirty="0" smtClean="0"/>
              <a:t>Set up a Routine to send a text alert when the temperature drops below the appropriate point.</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923" y="1842514"/>
            <a:ext cx="2121201" cy="4704844"/>
          </a:xfrm>
          <a:prstGeom prst="rect">
            <a:avLst/>
          </a:prstGeom>
          <a:effectLst>
            <a:outerShdw blurRad="127000" dist="127000" dir="2700000" algn="bl" rotWithShape="0">
              <a:prstClr val="black">
                <a:alpha val="40000"/>
              </a:prstClr>
            </a:outerShdw>
          </a:effectLst>
        </p:spPr>
      </p:pic>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05973" y="1842514"/>
            <a:ext cx="2113535" cy="4699836"/>
          </a:xfrm>
          <a:prstGeom prst="rect">
            <a:avLst/>
          </a:prstGeom>
          <a:effectLst>
            <a:outerShdw blurRad="127000" dist="127000" dir="2700000" algn="bl" rotWithShape="0">
              <a:prstClr val="black">
                <a:alpha val="40000"/>
              </a:prstClr>
            </a:outerShdw>
          </a:effectLst>
        </p:spPr>
      </p:pic>
    </p:spTree>
    <p:extLst>
      <p:ext uri="{BB962C8B-B14F-4D97-AF65-F5344CB8AC3E}">
        <p14:creationId xmlns:p14="http://schemas.microsoft.com/office/powerpoint/2010/main" val="1287016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2067</TotalTime>
  <Words>1108</Words>
  <Application>Microsoft Office PowerPoint</Application>
  <PresentationFormat>Widescreen</PresentationFormat>
  <Paragraphs>32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Trebuchet MS</vt:lpstr>
      <vt:lpstr>Wingdings 3</vt:lpstr>
      <vt:lpstr>Facet</vt:lpstr>
      <vt:lpstr>Dead-Air Detector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Dead-Air Detector</dc:title>
  <dc:creator>Dave LeVasseur</dc:creator>
  <cp:lastModifiedBy>Dave LeVasseur</cp:lastModifiedBy>
  <cp:revision>51</cp:revision>
  <dcterms:created xsi:type="dcterms:W3CDTF">2022-02-21T12:22:39Z</dcterms:created>
  <dcterms:modified xsi:type="dcterms:W3CDTF">2022-02-25T18:54:00Z</dcterms:modified>
</cp:coreProperties>
</file>